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Montserrat Ultra-Bold Italics" charset="1" panose="00000900000000000000"/>
      <p:regular r:id="rId23"/>
    </p:embeddedFont>
    <p:embeddedFont>
      <p:font typeface="Montserrat Bold Italics" charset="1" panose="00000800000000000000"/>
      <p:regular r:id="rId24"/>
    </p:embeddedFont>
    <p:embeddedFont>
      <p:font typeface="Montserrat" charset="1" panose="00000500000000000000"/>
      <p:regular r:id="rId25"/>
    </p:embeddedFont>
    <p:embeddedFont>
      <p:font typeface="Montserrat Ultra-Bold" charset="1" panose="00000900000000000000"/>
      <p:regular r:id="rId26"/>
    </p:embeddedFont>
    <p:embeddedFont>
      <p:font typeface="Montserrat Bold" charset="1" panose="00000800000000000000"/>
      <p:regular r:id="rId27"/>
    </p:embeddedFont>
    <p:embeddedFont>
      <p:font typeface="League Spartan" charset="1" panose="00000800000000000000"/>
      <p:regular r:id="rId28"/>
    </p:embeddedFont>
    <p:embeddedFont>
      <p:font typeface="Montserrat Italics" charset="1" panose="000005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3.svg>
</file>

<file path=ppt/media/image4.png>
</file>

<file path=ppt/media/image5.sv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Relationship Id="rId6" Target="../media/image15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5.png" Type="http://schemas.openxmlformats.org/officeDocument/2006/relationships/image"/><Relationship Id="rId11" Target="../media/image26.svg" Type="http://schemas.openxmlformats.org/officeDocument/2006/relationships/image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Relationship Id="rId6" Target="../media/image21.png" Type="http://schemas.openxmlformats.org/officeDocument/2006/relationships/image"/><Relationship Id="rId7" Target="../media/image22.svg" Type="http://schemas.openxmlformats.org/officeDocument/2006/relationships/image"/><Relationship Id="rId8" Target="../media/image23.png" Type="http://schemas.openxmlformats.org/officeDocument/2006/relationships/image"/><Relationship Id="rId9" Target="../media/image2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6122" r="-2520" b="-91699"/>
            </a:stretch>
          </a:blipFill>
        </p:spPr>
      </p:sp>
      <p:sp>
        <p:nvSpPr>
          <p:cNvPr name="AutoShape 3" id="3"/>
          <p:cNvSpPr/>
          <p:nvPr/>
        </p:nvSpPr>
        <p:spPr>
          <a:xfrm rot="-7020778">
            <a:off x="-10414294" y="2123685"/>
            <a:ext cx="16230600" cy="10441156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AutoShape 4" id="4"/>
          <p:cNvSpPr/>
          <p:nvPr/>
        </p:nvSpPr>
        <p:spPr>
          <a:xfrm rot="-7020778">
            <a:off x="-11019461" y="1472595"/>
            <a:ext cx="16230600" cy="10441156"/>
          </a:xfrm>
          <a:prstGeom prst="rect">
            <a:avLst/>
          </a:prstGeom>
          <a:solidFill>
            <a:srgbClr val="263F6B"/>
          </a:solidFill>
        </p:spPr>
      </p:sp>
      <p:sp>
        <p:nvSpPr>
          <p:cNvPr name="TextBox 5" id="5"/>
          <p:cNvSpPr txBox="true"/>
          <p:nvPr/>
        </p:nvSpPr>
        <p:spPr>
          <a:xfrm rot="0">
            <a:off x="1543207" y="689515"/>
            <a:ext cx="14824564" cy="1439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18"/>
              </a:lnSpc>
            </a:pPr>
            <a:r>
              <a:rPr lang="en-US" sz="6088" spc="-359">
                <a:solidFill>
                  <a:srgbClr val="FFFFFF"/>
                </a:solidFill>
                <a:latin typeface="Montserrat Ultra-Bold Italics"/>
              </a:rPr>
              <a:t>FACULTY OF ENGINERRING AND TECHNOLOGY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420834" y="518065"/>
            <a:ext cx="1783058" cy="295015"/>
          </a:xfrm>
          <a:custGeom>
            <a:avLst/>
            <a:gdLst/>
            <a:ahLst/>
            <a:cxnLst/>
            <a:rect r="r" b="b" t="t" l="l"/>
            <a:pathLst>
              <a:path h="295015" w="1783058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476242" y="8956802"/>
            <a:ext cx="1783058" cy="295015"/>
          </a:xfrm>
          <a:custGeom>
            <a:avLst/>
            <a:gdLst/>
            <a:ahLst/>
            <a:cxnLst/>
            <a:rect r="r" b="b" t="t" l="l"/>
            <a:pathLst>
              <a:path h="295015" w="1783058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 rot="0">
            <a:off x="-1536273" y="4580698"/>
            <a:ext cx="5244233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rot="0">
            <a:off x="-2298994" y="9582841"/>
            <a:ext cx="9005773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 rot="0">
            <a:off x="-3516288" y="3712270"/>
            <a:ext cx="572018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 rot="0">
            <a:off x="3066191" y="2823187"/>
            <a:ext cx="930938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rot="0">
            <a:off x="628699" y="2392260"/>
            <a:ext cx="129153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2203892" y="2313447"/>
            <a:ext cx="14824564" cy="1190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28"/>
              </a:lnSpc>
            </a:pPr>
            <a:r>
              <a:rPr lang="en-US" sz="5088" spc="-300">
                <a:solidFill>
                  <a:srgbClr val="FFFFFF"/>
                </a:solidFill>
                <a:latin typeface="Montserrat Ultra-Bold Italics"/>
              </a:rPr>
              <a:t>CEF 440: INTERNET AND MOBILE PROGRAMMING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176317" y="3826570"/>
            <a:ext cx="5935366" cy="655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35"/>
              </a:lnSpc>
            </a:pPr>
            <a:r>
              <a:rPr lang="en-US" sz="5036" spc="-297">
                <a:solidFill>
                  <a:srgbClr val="FFFFFF"/>
                </a:solidFill>
                <a:latin typeface="Montserrat Ultra-Bold Italics"/>
              </a:rPr>
              <a:t>TASK 6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823537" y="4723573"/>
            <a:ext cx="13585276" cy="593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5"/>
              </a:lnSpc>
            </a:pPr>
            <a:r>
              <a:rPr lang="en-US" sz="4536" spc="-267">
                <a:solidFill>
                  <a:srgbClr val="41B8D5"/>
                </a:solidFill>
                <a:latin typeface="Montserrat Bold Italics"/>
              </a:rPr>
              <a:t>DATABASE DESIGN AND IMPLEMENTATION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632243" y="6334818"/>
            <a:ext cx="8149072" cy="512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5"/>
              </a:lnSpc>
            </a:pPr>
            <a:r>
              <a:rPr lang="en-US" sz="4036" spc="-238">
                <a:solidFill>
                  <a:srgbClr val="FFFFFF"/>
                </a:solidFill>
                <a:latin typeface="Montserrat Ultra-Bold Italics"/>
              </a:rPr>
              <a:t>PRESENTED BY: GROUP 9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grpSp>
        <p:nvGrpSpPr>
          <p:cNvPr name="Group 3" id="3"/>
          <p:cNvGrpSpPr/>
          <p:nvPr/>
        </p:nvGrpSpPr>
        <p:grpSpPr>
          <a:xfrm rot="0">
            <a:off x="917781" y="6634117"/>
            <a:ext cx="4183459" cy="2513320"/>
            <a:chOff x="0" y="0"/>
            <a:chExt cx="1526137" cy="91686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26137" cy="916866"/>
            </a:xfrm>
            <a:custGeom>
              <a:avLst/>
              <a:gdLst/>
              <a:ahLst/>
              <a:cxnLst/>
              <a:rect r="r" b="b" t="t" l="l"/>
              <a:pathLst>
                <a:path h="916866" w="1526137">
                  <a:moveTo>
                    <a:pt x="1401677" y="916866"/>
                  </a:moveTo>
                  <a:lnTo>
                    <a:pt x="124460" y="916866"/>
                  </a:lnTo>
                  <a:cubicBezTo>
                    <a:pt x="55880" y="916866"/>
                    <a:pt x="0" y="860986"/>
                    <a:pt x="0" y="79240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01677" y="0"/>
                  </a:lnTo>
                  <a:cubicBezTo>
                    <a:pt x="1470257" y="0"/>
                    <a:pt x="1526137" y="55880"/>
                    <a:pt x="1526137" y="124460"/>
                  </a:cubicBezTo>
                  <a:lnTo>
                    <a:pt x="1526137" y="792406"/>
                  </a:lnTo>
                  <a:cubicBezTo>
                    <a:pt x="1526137" y="860986"/>
                    <a:pt x="1470257" y="916866"/>
                    <a:pt x="1401677" y="916866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5030890" y="3267315"/>
            <a:ext cx="4113110" cy="2314581"/>
            <a:chOff x="0" y="0"/>
            <a:chExt cx="1500474" cy="84436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00474" cy="844366"/>
            </a:xfrm>
            <a:custGeom>
              <a:avLst/>
              <a:gdLst/>
              <a:ahLst/>
              <a:cxnLst/>
              <a:rect r="r" b="b" t="t" l="l"/>
              <a:pathLst>
                <a:path h="844366" w="1500474">
                  <a:moveTo>
                    <a:pt x="1376013" y="844365"/>
                  </a:moveTo>
                  <a:lnTo>
                    <a:pt x="124460" y="844365"/>
                  </a:lnTo>
                  <a:cubicBezTo>
                    <a:pt x="55880" y="844365"/>
                    <a:pt x="0" y="788485"/>
                    <a:pt x="0" y="71990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719905"/>
                  </a:lnTo>
                  <a:cubicBezTo>
                    <a:pt x="1500474" y="788485"/>
                    <a:pt x="1444594" y="844366"/>
                    <a:pt x="1376014" y="844366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821116" y="3267315"/>
            <a:ext cx="4951729" cy="2314581"/>
            <a:chOff x="0" y="0"/>
            <a:chExt cx="1806404" cy="84436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06404" cy="844366"/>
            </a:xfrm>
            <a:custGeom>
              <a:avLst/>
              <a:gdLst/>
              <a:ahLst/>
              <a:cxnLst/>
              <a:rect r="r" b="b" t="t" l="l"/>
              <a:pathLst>
                <a:path h="844366" w="1806404">
                  <a:moveTo>
                    <a:pt x="1681944" y="844365"/>
                  </a:moveTo>
                  <a:lnTo>
                    <a:pt x="124460" y="844365"/>
                  </a:lnTo>
                  <a:cubicBezTo>
                    <a:pt x="55880" y="844365"/>
                    <a:pt x="0" y="788485"/>
                    <a:pt x="0" y="71990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681944" y="0"/>
                  </a:lnTo>
                  <a:cubicBezTo>
                    <a:pt x="1750524" y="0"/>
                    <a:pt x="1806404" y="55880"/>
                    <a:pt x="1806404" y="124460"/>
                  </a:cubicBezTo>
                  <a:lnTo>
                    <a:pt x="1806404" y="719905"/>
                  </a:lnTo>
                  <a:cubicBezTo>
                    <a:pt x="1806404" y="788485"/>
                    <a:pt x="1750524" y="844366"/>
                    <a:pt x="1681944" y="844366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9144000" y="6751885"/>
            <a:ext cx="5327403" cy="2277784"/>
            <a:chOff x="0" y="0"/>
            <a:chExt cx="1943451" cy="83094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943451" cy="830942"/>
            </a:xfrm>
            <a:custGeom>
              <a:avLst/>
              <a:gdLst/>
              <a:ahLst/>
              <a:cxnLst/>
              <a:rect r="r" b="b" t="t" l="l"/>
              <a:pathLst>
                <a:path h="830942" w="1943451">
                  <a:moveTo>
                    <a:pt x="1818991" y="830942"/>
                  </a:moveTo>
                  <a:lnTo>
                    <a:pt x="124460" y="830942"/>
                  </a:lnTo>
                  <a:cubicBezTo>
                    <a:pt x="55880" y="830942"/>
                    <a:pt x="0" y="775062"/>
                    <a:pt x="0" y="7064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818991" y="0"/>
                  </a:lnTo>
                  <a:cubicBezTo>
                    <a:pt x="1887571" y="0"/>
                    <a:pt x="1943451" y="55880"/>
                    <a:pt x="1943451" y="124460"/>
                  </a:cubicBezTo>
                  <a:lnTo>
                    <a:pt x="1943451" y="706482"/>
                  </a:lnTo>
                  <a:cubicBezTo>
                    <a:pt x="1943451" y="775062"/>
                    <a:pt x="1887571" y="830942"/>
                    <a:pt x="1818991" y="830942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917781" y="7382269"/>
            <a:ext cx="4113110" cy="806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>
                <a:solidFill>
                  <a:srgbClr val="FFFFFF"/>
                </a:solidFill>
                <a:latin typeface="Montserrat Ultra-Bold"/>
              </a:rPr>
              <a:t>III.  Instant API </a:t>
            </a:r>
          </a:p>
          <a:p>
            <a:pPr algn="ctr">
              <a:lnSpc>
                <a:spcPts val="3250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5014272" y="3807068"/>
            <a:ext cx="4113110" cy="121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>
                <a:solidFill>
                  <a:srgbClr val="FFFFFF"/>
                </a:solidFill>
                <a:latin typeface="Montserrat Ultra-Bold"/>
              </a:rPr>
              <a:t>I.   Extensive authentication and authorization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257110" y="4015467"/>
            <a:ext cx="4113110" cy="162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>
                <a:solidFill>
                  <a:srgbClr val="FFFFFF"/>
                </a:solidFill>
                <a:latin typeface="Montserrat Ultra-Bold"/>
              </a:rPr>
              <a:t>II.   Real time cluster servers </a:t>
            </a:r>
          </a:p>
          <a:p>
            <a:pPr algn="ctr">
              <a:lnSpc>
                <a:spcPts val="3250"/>
              </a:lnSpc>
            </a:pPr>
          </a:p>
          <a:p>
            <a:pPr algn="ctr">
              <a:lnSpc>
                <a:spcPts val="3250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144000" y="7382269"/>
            <a:ext cx="5327403" cy="2035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>
                <a:solidFill>
                  <a:srgbClr val="FFFFFF"/>
                </a:solidFill>
                <a:latin typeface="Montserrat Ultra-Bold"/>
              </a:rPr>
              <a:t>IV.   A postgres database instance, CRUD and authorization workflow </a:t>
            </a:r>
          </a:p>
          <a:p>
            <a:pPr algn="ctr">
              <a:lnSpc>
                <a:spcPts val="3250"/>
              </a:lnSpc>
            </a:pPr>
          </a:p>
          <a:p>
            <a:pPr algn="ctr">
              <a:lnSpc>
                <a:spcPts val="3250"/>
              </a:lnSpc>
            </a:pPr>
          </a:p>
        </p:txBody>
      </p:sp>
      <p:sp>
        <p:nvSpPr>
          <p:cNvPr name="AutoShape 15" id="15"/>
          <p:cNvSpPr/>
          <p:nvPr/>
        </p:nvSpPr>
        <p:spPr>
          <a:xfrm rot="-2655355">
            <a:off x="3440754" y="3542727"/>
            <a:ext cx="1833692" cy="0"/>
          </a:xfrm>
          <a:prstGeom prst="line">
            <a:avLst/>
          </a:prstGeom>
          <a:ln cap="rnd" w="47625">
            <a:solidFill>
              <a:srgbClr val="263F6B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AutoShape 16" id="16"/>
          <p:cNvSpPr/>
          <p:nvPr/>
        </p:nvSpPr>
        <p:spPr>
          <a:xfrm flipV="true">
            <a:off x="11795060" y="2909650"/>
            <a:ext cx="1313345" cy="1279669"/>
          </a:xfrm>
          <a:prstGeom prst="line">
            <a:avLst/>
          </a:prstGeom>
          <a:ln cap="rnd" w="47625">
            <a:solidFill>
              <a:srgbClr val="263F6B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AutoShape 17" id="17"/>
          <p:cNvSpPr/>
          <p:nvPr/>
        </p:nvSpPr>
        <p:spPr>
          <a:xfrm rot="-8100000">
            <a:off x="7126015" y="7275450"/>
            <a:ext cx="1833692" cy="0"/>
          </a:xfrm>
          <a:prstGeom prst="line">
            <a:avLst/>
          </a:prstGeom>
          <a:ln cap="rnd" w="47625">
            <a:solidFill>
              <a:srgbClr val="263F6B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AutoShape 18" id="18"/>
          <p:cNvSpPr/>
          <p:nvPr/>
        </p:nvSpPr>
        <p:spPr>
          <a:xfrm rot="-2700000">
            <a:off x="15641497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AutoShape 19" id="19"/>
          <p:cNvSpPr/>
          <p:nvPr/>
        </p:nvSpPr>
        <p:spPr>
          <a:xfrm rot="-2700000">
            <a:off x="-2646503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TextBox 20" id="20"/>
          <p:cNvSpPr txBox="true"/>
          <p:nvPr/>
        </p:nvSpPr>
        <p:spPr>
          <a:xfrm rot="0">
            <a:off x="1895250" y="790575"/>
            <a:ext cx="10384391" cy="24664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28"/>
              </a:lnSpc>
            </a:pPr>
            <a:r>
              <a:rPr lang="en-US" sz="3541" spc="70">
                <a:solidFill>
                  <a:srgbClr val="263F6B"/>
                </a:solidFill>
                <a:latin typeface="Montserrat Ultra-Bold"/>
              </a:rPr>
              <a:t>    b.     Why use superbase</a:t>
            </a:r>
          </a:p>
          <a:p>
            <a:pPr algn="l">
              <a:lnSpc>
                <a:spcPts val="6728"/>
              </a:lnSpc>
            </a:pPr>
          </a:p>
          <a:p>
            <a:pPr algn="ctr">
              <a:lnSpc>
                <a:spcPts val="6728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grpSp>
        <p:nvGrpSpPr>
          <p:cNvPr name="Group 3" id="3"/>
          <p:cNvGrpSpPr/>
          <p:nvPr/>
        </p:nvGrpSpPr>
        <p:grpSpPr>
          <a:xfrm rot="0">
            <a:off x="917781" y="6634117"/>
            <a:ext cx="4183459" cy="2513320"/>
            <a:chOff x="0" y="0"/>
            <a:chExt cx="1526137" cy="91686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26137" cy="916866"/>
            </a:xfrm>
            <a:custGeom>
              <a:avLst/>
              <a:gdLst/>
              <a:ahLst/>
              <a:cxnLst/>
              <a:rect r="r" b="b" t="t" l="l"/>
              <a:pathLst>
                <a:path h="916866" w="1526137">
                  <a:moveTo>
                    <a:pt x="1401677" y="916866"/>
                  </a:moveTo>
                  <a:lnTo>
                    <a:pt x="124460" y="916866"/>
                  </a:lnTo>
                  <a:cubicBezTo>
                    <a:pt x="55880" y="916866"/>
                    <a:pt x="0" y="860986"/>
                    <a:pt x="0" y="79240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01677" y="0"/>
                  </a:lnTo>
                  <a:cubicBezTo>
                    <a:pt x="1470257" y="0"/>
                    <a:pt x="1526137" y="55880"/>
                    <a:pt x="1526137" y="124460"/>
                  </a:cubicBezTo>
                  <a:lnTo>
                    <a:pt x="1526137" y="792406"/>
                  </a:lnTo>
                  <a:cubicBezTo>
                    <a:pt x="1526137" y="860986"/>
                    <a:pt x="1470257" y="916866"/>
                    <a:pt x="1401677" y="916866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5030890" y="3267315"/>
            <a:ext cx="4113110" cy="2314581"/>
            <a:chOff x="0" y="0"/>
            <a:chExt cx="1500474" cy="84436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00474" cy="844366"/>
            </a:xfrm>
            <a:custGeom>
              <a:avLst/>
              <a:gdLst/>
              <a:ahLst/>
              <a:cxnLst/>
              <a:rect r="r" b="b" t="t" l="l"/>
              <a:pathLst>
                <a:path h="844366" w="1500474">
                  <a:moveTo>
                    <a:pt x="1376013" y="844365"/>
                  </a:moveTo>
                  <a:lnTo>
                    <a:pt x="124460" y="844365"/>
                  </a:lnTo>
                  <a:cubicBezTo>
                    <a:pt x="55880" y="844365"/>
                    <a:pt x="0" y="788485"/>
                    <a:pt x="0" y="71990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719905"/>
                  </a:lnTo>
                  <a:cubicBezTo>
                    <a:pt x="1500474" y="788485"/>
                    <a:pt x="1444594" y="844366"/>
                    <a:pt x="1376014" y="844366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821116" y="3267315"/>
            <a:ext cx="4951729" cy="2314581"/>
            <a:chOff x="0" y="0"/>
            <a:chExt cx="1806404" cy="84436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06404" cy="844366"/>
            </a:xfrm>
            <a:custGeom>
              <a:avLst/>
              <a:gdLst/>
              <a:ahLst/>
              <a:cxnLst/>
              <a:rect r="r" b="b" t="t" l="l"/>
              <a:pathLst>
                <a:path h="844366" w="1806404">
                  <a:moveTo>
                    <a:pt x="1681944" y="844365"/>
                  </a:moveTo>
                  <a:lnTo>
                    <a:pt x="124460" y="844365"/>
                  </a:lnTo>
                  <a:cubicBezTo>
                    <a:pt x="55880" y="844365"/>
                    <a:pt x="0" y="788485"/>
                    <a:pt x="0" y="71990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681944" y="0"/>
                  </a:lnTo>
                  <a:cubicBezTo>
                    <a:pt x="1750524" y="0"/>
                    <a:pt x="1806404" y="55880"/>
                    <a:pt x="1806404" y="124460"/>
                  </a:cubicBezTo>
                  <a:lnTo>
                    <a:pt x="1806404" y="719905"/>
                  </a:lnTo>
                  <a:cubicBezTo>
                    <a:pt x="1806404" y="788485"/>
                    <a:pt x="1750524" y="844366"/>
                    <a:pt x="1681944" y="844366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9144000" y="6634117"/>
            <a:ext cx="4113110" cy="2277784"/>
            <a:chOff x="0" y="0"/>
            <a:chExt cx="1500474" cy="83094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00474" cy="830942"/>
            </a:xfrm>
            <a:custGeom>
              <a:avLst/>
              <a:gdLst/>
              <a:ahLst/>
              <a:cxnLst/>
              <a:rect r="r" b="b" t="t" l="l"/>
              <a:pathLst>
                <a:path h="830942" w="1500474">
                  <a:moveTo>
                    <a:pt x="1376013" y="830942"/>
                  </a:moveTo>
                  <a:lnTo>
                    <a:pt x="124460" y="830942"/>
                  </a:lnTo>
                  <a:cubicBezTo>
                    <a:pt x="55880" y="830942"/>
                    <a:pt x="0" y="775062"/>
                    <a:pt x="0" y="7064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706482"/>
                  </a:lnTo>
                  <a:cubicBezTo>
                    <a:pt x="1500474" y="775062"/>
                    <a:pt x="1444594" y="830942"/>
                    <a:pt x="1376014" y="830942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917781" y="7382269"/>
            <a:ext cx="4113110" cy="806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>
                <a:solidFill>
                  <a:srgbClr val="FFFFFF"/>
                </a:solidFill>
                <a:latin typeface="Montserrat Ultra-Bold"/>
              </a:rPr>
              <a:t>III.   Indexing and Optimization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030890" y="4015467"/>
            <a:ext cx="4113110" cy="806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>
                <a:solidFill>
                  <a:srgbClr val="FFFFFF"/>
                </a:solidFill>
                <a:latin typeface="Montserrat Ultra-Bold"/>
              </a:rPr>
              <a:t>I.   Relation schema modeling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257110" y="4015467"/>
            <a:ext cx="4113110" cy="121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>
                <a:solidFill>
                  <a:srgbClr val="FFFFFF"/>
                </a:solidFill>
                <a:latin typeface="Montserrat Ultra-Bold"/>
              </a:rPr>
              <a:t>II.   I.Image Processing and Matching</a:t>
            </a:r>
          </a:p>
          <a:p>
            <a:pPr algn="ctr">
              <a:lnSpc>
                <a:spcPts val="3250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144000" y="7382269"/>
            <a:ext cx="4113110" cy="121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>
                <a:solidFill>
                  <a:srgbClr val="FFFFFF"/>
                </a:solidFill>
                <a:latin typeface="Montserrat Ultra-Bold"/>
              </a:rPr>
              <a:t>IV.   I.Integration with Applications</a:t>
            </a:r>
          </a:p>
          <a:p>
            <a:pPr algn="ctr">
              <a:lnSpc>
                <a:spcPts val="3250"/>
              </a:lnSpc>
            </a:pPr>
          </a:p>
        </p:txBody>
      </p:sp>
      <p:sp>
        <p:nvSpPr>
          <p:cNvPr name="AutoShape 15" id="15"/>
          <p:cNvSpPr/>
          <p:nvPr/>
        </p:nvSpPr>
        <p:spPr>
          <a:xfrm rot="-2655355">
            <a:off x="3440754" y="3542727"/>
            <a:ext cx="1833692" cy="0"/>
          </a:xfrm>
          <a:prstGeom prst="line">
            <a:avLst/>
          </a:prstGeom>
          <a:ln cap="rnd" w="47625">
            <a:solidFill>
              <a:srgbClr val="263F6B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AutoShape 16" id="16"/>
          <p:cNvSpPr/>
          <p:nvPr/>
        </p:nvSpPr>
        <p:spPr>
          <a:xfrm flipV="true">
            <a:off x="11795060" y="2909650"/>
            <a:ext cx="1313345" cy="1279669"/>
          </a:xfrm>
          <a:prstGeom prst="line">
            <a:avLst/>
          </a:prstGeom>
          <a:ln cap="rnd" w="47625">
            <a:solidFill>
              <a:srgbClr val="263F6B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AutoShape 17" id="17"/>
          <p:cNvSpPr/>
          <p:nvPr/>
        </p:nvSpPr>
        <p:spPr>
          <a:xfrm rot="-8100000">
            <a:off x="7126015" y="7275450"/>
            <a:ext cx="1833692" cy="0"/>
          </a:xfrm>
          <a:prstGeom prst="line">
            <a:avLst/>
          </a:prstGeom>
          <a:ln cap="rnd" w="47625">
            <a:solidFill>
              <a:srgbClr val="263F6B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AutoShape 18" id="18"/>
          <p:cNvSpPr/>
          <p:nvPr/>
        </p:nvSpPr>
        <p:spPr>
          <a:xfrm rot="-2700000">
            <a:off x="15641497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AutoShape 19" id="19"/>
          <p:cNvSpPr/>
          <p:nvPr/>
        </p:nvSpPr>
        <p:spPr>
          <a:xfrm rot="-2700000">
            <a:off x="-2646503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TextBox 20" id="20"/>
          <p:cNvSpPr txBox="true"/>
          <p:nvPr/>
        </p:nvSpPr>
        <p:spPr>
          <a:xfrm rot="0">
            <a:off x="1895250" y="790575"/>
            <a:ext cx="10384391" cy="1618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28"/>
              </a:lnSpc>
            </a:pPr>
            <a:r>
              <a:rPr lang="en-US" sz="3541" spc="70">
                <a:solidFill>
                  <a:srgbClr val="263F6B"/>
                </a:solidFill>
                <a:latin typeface="Montserrat Ultra-Bold"/>
              </a:rPr>
              <a:t>    b.  Design strategy</a:t>
            </a:r>
          </a:p>
          <a:p>
            <a:pPr algn="ctr">
              <a:lnSpc>
                <a:spcPts val="6728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699355" y="5683397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grpSp>
        <p:nvGrpSpPr>
          <p:cNvPr name="Group 3" id="3"/>
          <p:cNvGrpSpPr/>
          <p:nvPr/>
        </p:nvGrpSpPr>
        <p:grpSpPr>
          <a:xfrm rot="0">
            <a:off x="1407300" y="4538534"/>
            <a:ext cx="3263988" cy="2513320"/>
            <a:chOff x="0" y="0"/>
            <a:chExt cx="1190712" cy="91686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90712" cy="916866"/>
            </a:xfrm>
            <a:custGeom>
              <a:avLst/>
              <a:gdLst/>
              <a:ahLst/>
              <a:cxnLst/>
              <a:rect r="r" b="b" t="t" l="l"/>
              <a:pathLst>
                <a:path h="916866" w="1190712">
                  <a:moveTo>
                    <a:pt x="1066252" y="916866"/>
                  </a:moveTo>
                  <a:lnTo>
                    <a:pt x="124460" y="916866"/>
                  </a:lnTo>
                  <a:cubicBezTo>
                    <a:pt x="55880" y="916866"/>
                    <a:pt x="0" y="860986"/>
                    <a:pt x="0" y="79240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66252" y="0"/>
                  </a:lnTo>
                  <a:cubicBezTo>
                    <a:pt x="1134832" y="0"/>
                    <a:pt x="1190712" y="55880"/>
                    <a:pt x="1190712" y="124460"/>
                  </a:cubicBezTo>
                  <a:lnTo>
                    <a:pt x="1190712" y="792406"/>
                  </a:lnTo>
                  <a:cubicBezTo>
                    <a:pt x="1190712" y="860986"/>
                    <a:pt x="1134832" y="916866"/>
                    <a:pt x="1066252" y="916866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857146" y="4453964"/>
            <a:ext cx="3111890" cy="2635988"/>
            <a:chOff x="0" y="0"/>
            <a:chExt cx="1135226" cy="96161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35226" cy="961616"/>
            </a:xfrm>
            <a:custGeom>
              <a:avLst/>
              <a:gdLst/>
              <a:ahLst/>
              <a:cxnLst/>
              <a:rect r="r" b="b" t="t" l="l"/>
              <a:pathLst>
                <a:path h="961616" w="1135226">
                  <a:moveTo>
                    <a:pt x="1010766" y="961615"/>
                  </a:moveTo>
                  <a:lnTo>
                    <a:pt x="124460" y="961615"/>
                  </a:lnTo>
                  <a:cubicBezTo>
                    <a:pt x="55880" y="961615"/>
                    <a:pt x="0" y="905735"/>
                    <a:pt x="0" y="83715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10766" y="0"/>
                  </a:lnTo>
                  <a:cubicBezTo>
                    <a:pt x="1079346" y="0"/>
                    <a:pt x="1135226" y="55880"/>
                    <a:pt x="1135226" y="124460"/>
                  </a:cubicBezTo>
                  <a:lnTo>
                    <a:pt x="1135226" y="837155"/>
                  </a:lnTo>
                  <a:cubicBezTo>
                    <a:pt x="1135226" y="905735"/>
                    <a:pt x="1079346" y="961616"/>
                    <a:pt x="1010766" y="961616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5581117" y="4574181"/>
            <a:ext cx="2972409" cy="2395552"/>
            <a:chOff x="0" y="0"/>
            <a:chExt cx="1084343" cy="87390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84343" cy="873904"/>
            </a:xfrm>
            <a:custGeom>
              <a:avLst/>
              <a:gdLst/>
              <a:ahLst/>
              <a:cxnLst/>
              <a:rect r="r" b="b" t="t" l="l"/>
              <a:pathLst>
                <a:path h="873904" w="1084343">
                  <a:moveTo>
                    <a:pt x="959883" y="873904"/>
                  </a:moveTo>
                  <a:lnTo>
                    <a:pt x="124460" y="873904"/>
                  </a:lnTo>
                  <a:cubicBezTo>
                    <a:pt x="55880" y="873904"/>
                    <a:pt x="0" y="818024"/>
                    <a:pt x="0" y="74944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959883" y="0"/>
                  </a:lnTo>
                  <a:cubicBezTo>
                    <a:pt x="1028463" y="0"/>
                    <a:pt x="1084343" y="55880"/>
                    <a:pt x="1084343" y="124460"/>
                  </a:cubicBezTo>
                  <a:lnTo>
                    <a:pt x="1084343" y="749444"/>
                  </a:lnTo>
                  <a:cubicBezTo>
                    <a:pt x="1084343" y="818024"/>
                    <a:pt x="1028463" y="873904"/>
                    <a:pt x="959883" y="873904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409139" y="5008517"/>
            <a:ext cx="3262150" cy="162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>
                <a:solidFill>
                  <a:srgbClr val="FFFFFF"/>
                </a:solidFill>
                <a:latin typeface="Montserrat Ultra-Bold"/>
              </a:rPr>
              <a:t>USER REGISTRATION INFORMATION</a:t>
            </a:r>
          </a:p>
          <a:p>
            <a:pPr algn="ctr">
              <a:lnSpc>
                <a:spcPts val="325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9857146" y="4934559"/>
            <a:ext cx="3169751" cy="2035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>
                <a:solidFill>
                  <a:srgbClr val="FFFFFF"/>
                </a:solidFill>
                <a:latin typeface="Montserrat Ultra-Bold"/>
              </a:rPr>
              <a:t>FINDER AND MISSER PERSONAL INFORMATION</a:t>
            </a:r>
          </a:p>
          <a:p>
            <a:pPr algn="ctr">
              <a:lnSpc>
                <a:spcPts val="325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5746703" y="5194906"/>
            <a:ext cx="2641238" cy="162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>
                <a:solidFill>
                  <a:srgbClr val="FFFFFF"/>
                </a:solidFill>
                <a:latin typeface="Montserrat Ultra-Bold"/>
              </a:rPr>
              <a:t>UPLOADED IMAGES</a:t>
            </a:r>
          </a:p>
          <a:p>
            <a:pPr algn="ctr">
              <a:lnSpc>
                <a:spcPts val="3250"/>
              </a:lnSpc>
            </a:pPr>
          </a:p>
          <a:p>
            <a:pPr algn="ctr">
              <a:lnSpc>
                <a:spcPts val="3250"/>
              </a:lnSpc>
            </a:pPr>
          </a:p>
        </p:txBody>
      </p:sp>
      <p:sp>
        <p:nvSpPr>
          <p:cNvPr name="AutoShape 12" id="12"/>
          <p:cNvSpPr/>
          <p:nvPr/>
        </p:nvSpPr>
        <p:spPr>
          <a:xfrm rot="-2700000">
            <a:off x="15641497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AutoShape 13" id="13"/>
          <p:cNvSpPr/>
          <p:nvPr/>
        </p:nvSpPr>
        <p:spPr>
          <a:xfrm rot="-2700000">
            <a:off x="-2646503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TextBox 14" id="14"/>
          <p:cNvSpPr txBox="true"/>
          <p:nvPr/>
        </p:nvSpPr>
        <p:spPr>
          <a:xfrm rot="0">
            <a:off x="1028700" y="524134"/>
            <a:ext cx="10384391" cy="771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28"/>
              </a:lnSpc>
            </a:pPr>
            <a:r>
              <a:rPr lang="en-US" sz="3541" spc="70">
                <a:solidFill>
                  <a:srgbClr val="263F6B"/>
                </a:solidFill>
                <a:latin typeface="Montserrat Ultra-Bold"/>
              </a:rPr>
              <a:t>    c.  Database Storage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028700" y="2829624"/>
            <a:ext cx="15806014" cy="356030"/>
            <a:chOff x="0" y="0"/>
            <a:chExt cx="4162901" cy="9376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162901" cy="93769"/>
            </a:xfrm>
            <a:custGeom>
              <a:avLst/>
              <a:gdLst/>
              <a:ahLst/>
              <a:cxnLst/>
              <a:rect r="r" b="b" t="t" l="l"/>
              <a:pathLst>
                <a:path h="93769" w="4162901">
                  <a:moveTo>
                    <a:pt x="0" y="0"/>
                  </a:moveTo>
                  <a:lnTo>
                    <a:pt x="4162901" y="0"/>
                  </a:lnTo>
                  <a:lnTo>
                    <a:pt x="4162901" y="93769"/>
                  </a:lnTo>
                  <a:lnTo>
                    <a:pt x="0" y="93769"/>
                  </a:lnTo>
                  <a:close/>
                </a:path>
              </a:pathLst>
            </a:custGeom>
            <a:solidFill>
              <a:srgbClr val="574874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4162901" cy="1413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986510" y="1905163"/>
            <a:ext cx="2023348" cy="2023348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AEA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5880827" y="1861938"/>
            <a:ext cx="2066574" cy="2066574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AEA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0148842" y="1861938"/>
            <a:ext cx="2066574" cy="2066574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AEA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4416858" y="1861938"/>
            <a:ext cx="2066574" cy="2066574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AEA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1972546" y="2473197"/>
            <a:ext cx="2051275" cy="1028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15"/>
              </a:lnSpc>
              <a:spcBef>
                <a:spcPct val="0"/>
              </a:spcBef>
            </a:pPr>
            <a:r>
              <a:rPr lang="en-US" sz="6011">
                <a:solidFill>
                  <a:srgbClr val="004AAD"/>
                </a:solidFill>
                <a:latin typeface="League Spartan"/>
              </a:rPr>
              <a:t>01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5880827" y="2473197"/>
            <a:ext cx="2051275" cy="1028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15"/>
              </a:lnSpc>
              <a:spcBef>
                <a:spcPct val="0"/>
              </a:spcBef>
            </a:pPr>
            <a:r>
              <a:rPr lang="en-US" sz="6011">
                <a:solidFill>
                  <a:srgbClr val="004AAD"/>
                </a:solidFill>
                <a:latin typeface="League Spartan"/>
              </a:rPr>
              <a:t>02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0148842" y="2473197"/>
            <a:ext cx="2051275" cy="1028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15"/>
              </a:lnSpc>
              <a:spcBef>
                <a:spcPct val="0"/>
              </a:spcBef>
            </a:pPr>
            <a:r>
              <a:rPr lang="en-US" sz="6011">
                <a:solidFill>
                  <a:srgbClr val="004AAD"/>
                </a:solidFill>
                <a:latin typeface="League Spartan"/>
              </a:rPr>
              <a:t>03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4511573" y="2473197"/>
            <a:ext cx="2051275" cy="1028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15"/>
              </a:lnSpc>
              <a:spcBef>
                <a:spcPct val="0"/>
              </a:spcBef>
            </a:pPr>
            <a:r>
              <a:rPr lang="en-US" sz="6011">
                <a:solidFill>
                  <a:srgbClr val="004AAD"/>
                </a:solidFill>
                <a:latin typeface="League Spartan"/>
              </a:rPr>
              <a:t>04</a:t>
            </a:r>
          </a:p>
        </p:txBody>
      </p:sp>
      <p:grpSp>
        <p:nvGrpSpPr>
          <p:cNvPr name="Group 34" id="34"/>
          <p:cNvGrpSpPr/>
          <p:nvPr/>
        </p:nvGrpSpPr>
        <p:grpSpPr>
          <a:xfrm rot="0">
            <a:off x="13995312" y="4574181"/>
            <a:ext cx="3263988" cy="2513320"/>
            <a:chOff x="0" y="0"/>
            <a:chExt cx="1190712" cy="916866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190712" cy="916866"/>
            </a:xfrm>
            <a:custGeom>
              <a:avLst/>
              <a:gdLst/>
              <a:ahLst/>
              <a:cxnLst/>
              <a:rect r="r" b="b" t="t" l="l"/>
              <a:pathLst>
                <a:path h="916866" w="1190712">
                  <a:moveTo>
                    <a:pt x="1066252" y="916866"/>
                  </a:moveTo>
                  <a:lnTo>
                    <a:pt x="124460" y="916866"/>
                  </a:lnTo>
                  <a:cubicBezTo>
                    <a:pt x="55880" y="916866"/>
                    <a:pt x="0" y="860986"/>
                    <a:pt x="0" y="79240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66252" y="0"/>
                  </a:lnTo>
                  <a:cubicBezTo>
                    <a:pt x="1134832" y="0"/>
                    <a:pt x="1190712" y="55880"/>
                    <a:pt x="1190712" y="124460"/>
                  </a:cubicBezTo>
                  <a:lnTo>
                    <a:pt x="1190712" y="792406"/>
                  </a:lnTo>
                  <a:cubicBezTo>
                    <a:pt x="1190712" y="860986"/>
                    <a:pt x="1134832" y="916866"/>
                    <a:pt x="1066252" y="916866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name="TextBox 36" id="36"/>
          <p:cNvSpPr txBox="true"/>
          <p:nvPr/>
        </p:nvSpPr>
        <p:spPr>
          <a:xfrm rot="0">
            <a:off x="13997150" y="5399693"/>
            <a:ext cx="3262150" cy="121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>
                <a:solidFill>
                  <a:srgbClr val="FFFFFF"/>
                </a:solidFill>
                <a:latin typeface="Montserrat Ultra-Bold"/>
              </a:rPr>
              <a:t>MATCHING ALGORITHM</a:t>
            </a:r>
          </a:p>
          <a:p>
            <a:pPr algn="ctr">
              <a:lnSpc>
                <a:spcPts val="3250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name="AutoShape 3" id="3"/>
          <p:cNvSpPr/>
          <p:nvPr/>
        </p:nvSpPr>
        <p:spPr>
          <a:xfrm rot="-8231889">
            <a:off x="-10109114" y="6176620"/>
            <a:ext cx="16230600" cy="10441156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AutoShape 4" id="4"/>
          <p:cNvSpPr/>
          <p:nvPr/>
        </p:nvSpPr>
        <p:spPr>
          <a:xfrm rot="-8231889">
            <a:off x="-10507643" y="6538090"/>
            <a:ext cx="16230600" cy="10441156"/>
          </a:xfrm>
          <a:prstGeom prst="rect">
            <a:avLst/>
          </a:prstGeom>
          <a:solidFill>
            <a:srgbClr val="263F6B"/>
          </a:solidFill>
        </p:spPr>
      </p:sp>
      <p:sp>
        <p:nvSpPr>
          <p:cNvPr name="Freeform 5" id="5"/>
          <p:cNvSpPr/>
          <p:nvPr/>
        </p:nvSpPr>
        <p:spPr>
          <a:xfrm flipH="false" flipV="false" rot="0">
            <a:off x="0" y="476748"/>
            <a:ext cx="1783058" cy="295015"/>
          </a:xfrm>
          <a:custGeom>
            <a:avLst/>
            <a:gdLst/>
            <a:ahLst/>
            <a:cxnLst/>
            <a:rect r="r" b="b" t="t" l="l"/>
            <a:pathLst>
              <a:path h="295015" w="1783058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452893" y="7316416"/>
            <a:ext cx="2556816" cy="2575547"/>
          </a:xfrm>
          <a:custGeom>
            <a:avLst/>
            <a:gdLst/>
            <a:ahLst/>
            <a:cxnLst/>
            <a:rect r="r" b="b" t="t" l="l"/>
            <a:pathLst>
              <a:path h="2575547" w="2556816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83058" y="1607236"/>
            <a:ext cx="16479771" cy="7651064"/>
          </a:xfrm>
          <a:custGeom>
            <a:avLst/>
            <a:gdLst/>
            <a:ahLst/>
            <a:cxnLst/>
            <a:rect r="r" b="b" t="t" l="l"/>
            <a:pathLst>
              <a:path h="7651064" w="16479771">
                <a:moveTo>
                  <a:pt x="0" y="0"/>
                </a:moveTo>
                <a:lnTo>
                  <a:pt x="16479771" y="0"/>
                </a:lnTo>
                <a:lnTo>
                  <a:pt x="16479771" y="7651064"/>
                </a:lnTo>
                <a:lnTo>
                  <a:pt x="0" y="76510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4417" t="-7561" r="-3697" b="-6352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827653" y="358919"/>
            <a:ext cx="5679993" cy="978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4"/>
              </a:lnSpc>
            </a:pPr>
            <a:r>
              <a:rPr lang="en-US" sz="7464" spc="-440">
                <a:solidFill>
                  <a:srgbClr val="263F6B"/>
                </a:solidFill>
                <a:latin typeface="Montserrat Ultra-Bold Italics"/>
              </a:rPr>
              <a:t>SUMMARY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3F6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000000">
              <a:alpha val="6667"/>
            </a:srgbClr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810381" y="2130211"/>
            <a:ext cx="13755486" cy="7729273"/>
          </a:xfrm>
          <a:custGeom>
            <a:avLst/>
            <a:gdLst/>
            <a:ahLst/>
            <a:cxnLst/>
            <a:rect r="r" b="b" t="t" l="l"/>
            <a:pathLst>
              <a:path h="7729273" w="13755486">
                <a:moveTo>
                  <a:pt x="0" y="0"/>
                </a:moveTo>
                <a:lnTo>
                  <a:pt x="13755486" y="0"/>
                </a:lnTo>
                <a:lnTo>
                  <a:pt x="13755486" y="7729273"/>
                </a:lnTo>
                <a:lnTo>
                  <a:pt x="0" y="77292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40913"/>
            <a:ext cx="9615044" cy="787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15"/>
              </a:lnSpc>
            </a:pPr>
            <a:r>
              <a:rPr lang="en-US" sz="6036" spc="-356">
                <a:solidFill>
                  <a:srgbClr val="FFFFFF"/>
                </a:solidFill>
                <a:latin typeface="Montserrat Ultra-Bold Italics"/>
              </a:rPr>
              <a:t>VISUAL REPRESNTATION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10381" y="1371386"/>
            <a:ext cx="7751357" cy="396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>
                <a:solidFill>
                  <a:srgbClr val="FFFFFF"/>
                </a:solidFill>
                <a:latin typeface="Montserrat Bold"/>
              </a:rPr>
              <a:t>CREATING AND CONNECTING THE DATABSE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3F6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000000">
              <a:alpha val="6667"/>
            </a:srgbClr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443819" y="2130211"/>
            <a:ext cx="15400363" cy="8638676"/>
          </a:xfrm>
          <a:custGeom>
            <a:avLst/>
            <a:gdLst/>
            <a:ahLst/>
            <a:cxnLst/>
            <a:rect r="r" b="b" t="t" l="l"/>
            <a:pathLst>
              <a:path h="8638676" w="15400363">
                <a:moveTo>
                  <a:pt x="0" y="0"/>
                </a:moveTo>
                <a:lnTo>
                  <a:pt x="15400362" y="0"/>
                </a:lnTo>
                <a:lnTo>
                  <a:pt x="15400362" y="8638676"/>
                </a:lnTo>
                <a:lnTo>
                  <a:pt x="0" y="86386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40913"/>
            <a:ext cx="9615044" cy="787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15"/>
              </a:lnSpc>
            </a:pPr>
            <a:r>
              <a:rPr lang="en-US" sz="6036" spc="-356">
                <a:solidFill>
                  <a:srgbClr val="FFFFFF"/>
                </a:solidFill>
                <a:latin typeface="Montserrat Ultra-Bold Italics"/>
              </a:rPr>
              <a:t>VISUAL REPRESNTATION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10381" y="1371386"/>
            <a:ext cx="5065192" cy="396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>
                <a:solidFill>
                  <a:srgbClr val="FFFFFF"/>
                </a:solidFill>
                <a:latin typeface="Montserrat Bold"/>
              </a:rPr>
              <a:t>POPULATING THE DATABASE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grpSp>
        <p:nvGrpSpPr>
          <p:cNvPr name="Group 3" id="3"/>
          <p:cNvGrpSpPr/>
          <p:nvPr/>
        </p:nvGrpSpPr>
        <p:grpSpPr>
          <a:xfrm rot="0">
            <a:off x="10172700" y="-1862272"/>
            <a:ext cx="16230600" cy="16230600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1255089" y="1028700"/>
            <a:ext cx="12008422" cy="12008374"/>
            <a:chOff x="0" y="0"/>
            <a:chExt cx="6350000" cy="63499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71569" t="0" r="-12056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222773" y="1171575"/>
            <a:ext cx="9218167" cy="930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02"/>
              </a:lnSpc>
            </a:pPr>
            <a:r>
              <a:rPr lang="en-US" sz="7043" spc="-415">
                <a:solidFill>
                  <a:srgbClr val="263F6B"/>
                </a:solidFill>
                <a:latin typeface="Montserrat Ultra-Bold Italics"/>
              </a:rPr>
              <a:t>CONCLUSION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13545" y="2086984"/>
            <a:ext cx="9218167" cy="5808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28"/>
              </a:lnSpc>
            </a:pPr>
            <a:r>
              <a:rPr lang="en-US" sz="2990" spc="59">
                <a:solidFill>
                  <a:srgbClr val="212423"/>
                </a:solidFill>
                <a:latin typeface="Montserrat"/>
              </a:rPr>
              <a:t>in conclusion, database design and implementation are crucial tasks in software development. They involve creating a well-structured database schema to optimize data storage and retrieval. Using a suitable DBMS like PostgreSQL or MySQL ensures effective and secure handling of data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5476242" y="8852422"/>
            <a:ext cx="1783058" cy="295015"/>
          </a:xfrm>
          <a:custGeom>
            <a:avLst/>
            <a:gdLst/>
            <a:ahLst/>
            <a:cxnLst/>
            <a:rect r="r" b="b" t="t" l="l"/>
            <a:pathLst>
              <a:path h="295015" w="1783058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13545" y="733685"/>
            <a:ext cx="1783058" cy="295015"/>
          </a:xfrm>
          <a:custGeom>
            <a:avLst/>
            <a:gdLst/>
            <a:ahLst/>
            <a:cxnLst/>
            <a:rect r="r" b="b" t="t" l="l"/>
            <a:pathLst>
              <a:path h="295015" w="1783058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3F6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83237" y="4465219"/>
            <a:ext cx="25783492" cy="9586163"/>
          </a:xfrm>
          <a:prstGeom prst="rect">
            <a:avLst/>
          </a:prstGeom>
          <a:solidFill>
            <a:srgbClr val="000000">
              <a:alpha val="6667"/>
            </a:srgbClr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028700"/>
            <a:ext cx="1783058" cy="295015"/>
          </a:xfrm>
          <a:custGeom>
            <a:avLst/>
            <a:gdLst/>
            <a:ahLst/>
            <a:cxnLst/>
            <a:rect r="r" b="b" t="t" l="l"/>
            <a:pathLst>
              <a:path h="295015" w="1783058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476242" y="8956802"/>
            <a:ext cx="1783058" cy="295015"/>
          </a:xfrm>
          <a:custGeom>
            <a:avLst/>
            <a:gdLst/>
            <a:ahLst/>
            <a:cxnLst/>
            <a:rect r="r" b="b" t="t" l="l"/>
            <a:pathLst>
              <a:path h="295015" w="1783058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7494137" y="698454"/>
            <a:ext cx="2556816" cy="2575547"/>
          </a:xfrm>
          <a:custGeom>
            <a:avLst/>
            <a:gdLst/>
            <a:ahLst/>
            <a:cxnLst/>
            <a:rect r="r" b="b" t="t" l="l"/>
            <a:pathLst>
              <a:path h="2575547" w="2556816">
                <a:moveTo>
                  <a:pt x="0" y="0"/>
                </a:moveTo>
                <a:lnTo>
                  <a:pt x="2556815" y="0"/>
                </a:lnTo>
                <a:lnTo>
                  <a:pt x="2556815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79461" y="9578419"/>
            <a:ext cx="2556816" cy="2575547"/>
          </a:xfrm>
          <a:custGeom>
            <a:avLst/>
            <a:gdLst/>
            <a:ahLst/>
            <a:cxnLst/>
            <a:rect r="r" b="b" t="t" l="l"/>
            <a:pathLst>
              <a:path h="2575547" w="2556816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 rot="0">
            <a:off x="1028700" y="8302951"/>
            <a:ext cx="16230600" cy="169519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8" id="8"/>
          <p:cNvSpPr/>
          <p:nvPr/>
        </p:nvSpPr>
        <p:spPr>
          <a:xfrm rot="0">
            <a:off x="1028700" y="1814529"/>
            <a:ext cx="16230600" cy="169519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Freeform 9" id="9"/>
          <p:cNvSpPr/>
          <p:nvPr/>
        </p:nvSpPr>
        <p:spPr>
          <a:xfrm flipH="false" flipV="false" rot="0">
            <a:off x="11303495" y="5431350"/>
            <a:ext cx="631624" cy="631624"/>
          </a:xfrm>
          <a:custGeom>
            <a:avLst/>
            <a:gdLst/>
            <a:ahLst/>
            <a:cxnLst/>
            <a:rect r="r" b="b" t="t" l="l"/>
            <a:pathLst>
              <a:path h="631624" w="631624">
                <a:moveTo>
                  <a:pt x="0" y="0"/>
                </a:moveTo>
                <a:lnTo>
                  <a:pt x="631624" y="0"/>
                </a:lnTo>
                <a:lnTo>
                  <a:pt x="631624" y="631624"/>
                </a:lnTo>
                <a:lnTo>
                  <a:pt x="0" y="63162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359267" y="6411977"/>
            <a:ext cx="698484" cy="710760"/>
          </a:xfrm>
          <a:custGeom>
            <a:avLst/>
            <a:gdLst/>
            <a:ahLst/>
            <a:cxnLst/>
            <a:rect r="r" b="b" t="t" l="l"/>
            <a:pathLst>
              <a:path h="710760" w="698484">
                <a:moveTo>
                  <a:pt x="0" y="0"/>
                </a:moveTo>
                <a:lnTo>
                  <a:pt x="698484" y="0"/>
                </a:lnTo>
                <a:lnTo>
                  <a:pt x="698484" y="710760"/>
                </a:lnTo>
                <a:lnTo>
                  <a:pt x="0" y="71076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1307387" y="4330067"/>
            <a:ext cx="662375" cy="626773"/>
          </a:xfrm>
          <a:custGeom>
            <a:avLst/>
            <a:gdLst/>
            <a:ahLst/>
            <a:cxnLst/>
            <a:rect r="r" b="b" t="t" l="l"/>
            <a:pathLst>
              <a:path h="626773" w="662375">
                <a:moveTo>
                  <a:pt x="0" y="0"/>
                </a:moveTo>
                <a:lnTo>
                  <a:pt x="662375" y="0"/>
                </a:lnTo>
                <a:lnTo>
                  <a:pt x="662375" y="626773"/>
                </a:lnTo>
                <a:lnTo>
                  <a:pt x="0" y="62677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28700" y="2926758"/>
            <a:ext cx="7727311" cy="3919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898"/>
              </a:lnSpc>
            </a:pPr>
            <a:r>
              <a:rPr lang="en-US" sz="16194" spc="-955">
                <a:solidFill>
                  <a:srgbClr val="FFFFFF"/>
                </a:solidFill>
                <a:latin typeface="Montserrat Ultra-Bold"/>
              </a:rPr>
              <a:t>THANK YOU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6918282"/>
            <a:ext cx="5015153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0"/>
              </a:lnSpc>
            </a:pPr>
            <a:r>
              <a:rPr lang="en-US" sz="2700">
                <a:solidFill>
                  <a:srgbClr val="FFFFFF"/>
                </a:solidFill>
                <a:latin typeface="Montserrat Italics"/>
              </a:rPr>
              <a:t>We look forward to working with you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303495" y="3040438"/>
            <a:ext cx="2107662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90"/>
              </a:lnSpc>
            </a:pPr>
            <a:r>
              <a:rPr lang="en-US" sz="2700">
                <a:solidFill>
                  <a:srgbClr val="FFFFFF"/>
                </a:solidFill>
                <a:latin typeface="Montserrat Ultra-Bold Italics"/>
              </a:rPr>
              <a:t>OFFICE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319617" y="5313774"/>
            <a:ext cx="2815795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24"/>
              </a:lnSpc>
            </a:pPr>
            <a:r>
              <a:rPr lang="en-US" sz="2499" spc="49">
                <a:solidFill>
                  <a:srgbClr val="FFFFFF"/>
                </a:solidFill>
                <a:latin typeface="Montserrat"/>
              </a:rPr>
              <a:t>+123-456-7890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319617" y="6333969"/>
            <a:ext cx="4939683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24"/>
              </a:lnSpc>
            </a:pPr>
            <a:r>
              <a:rPr lang="en-US" sz="2499" spc="49">
                <a:solidFill>
                  <a:srgbClr val="FFFFFF"/>
                </a:solidFill>
                <a:latin typeface="Montserrat"/>
              </a:rPr>
              <a:t>www.reallygreatsite.com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249683" y="4210066"/>
            <a:ext cx="4939683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24"/>
              </a:lnSpc>
            </a:pPr>
            <a:r>
              <a:rPr lang="en-US" sz="2499" spc="49">
                <a:solidFill>
                  <a:srgbClr val="FFFFFF"/>
                </a:solidFill>
                <a:latin typeface="Montserrat"/>
              </a:rPr>
              <a:t>123 Anywhere St., Any City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name="Freeform 3" id="3"/>
          <p:cNvSpPr/>
          <p:nvPr/>
        </p:nvSpPr>
        <p:spPr>
          <a:xfrm flipH="true" flipV="false" rot="0">
            <a:off x="6305562" y="-995510"/>
            <a:ext cx="12278020" cy="12278020"/>
          </a:xfrm>
          <a:custGeom>
            <a:avLst/>
            <a:gdLst/>
            <a:ahLst/>
            <a:cxnLst/>
            <a:rect r="r" b="b" t="t" l="l"/>
            <a:pathLst>
              <a:path h="12278020" w="12278020">
                <a:moveTo>
                  <a:pt x="12278019" y="0"/>
                </a:moveTo>
                <a:lnTo>
                  <a:pt x="0" y="0"/>
                </a:lnTo>
                <a:lnTo>
                  <a:pt x="0" y="12278020"/>
                </a:lnTo>
                <a:lnTo>
                  <a:pt x="12278019" y="12278020"/>
                </a:lnTo>
                <a:lnTo>
                  <a:pt x="12278019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rot="0">
            <a:off x="1028700" y="3703457"/>
            <a:ext cx="16230600" cy="5554843"/>
          </a:xfrm>
          <a:prstGeom prst="rect">
            <a:avLst/>
          </a:prstGeom>
          <a:solidFill>
            <a:srgbClr val="213559"/>
          </a:solidFill>
        </p:spPr>
      </p:sp>
      <p:grpSp>
        <p:nvGrpSpPr>
          <p:cNvPr name="Group 5" id="5"/>
          <p:cNvGrpSpPr/>
          <p:nvPr/>
        </p:nvGrpSpPr>
        <p:grpSpPr>
          <a:xfrm rot="0">
            <a:off x="9639230" y="-203728"/>
            <a:ext cx="8944351" cy="10694456"/>
            <a:chOff x="0" y="0"/>
            <a:chExt cx="8603361" cy="1028674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-2794" y="-127"/>
              <a:ext cx="8606155" cy="10286873"/>
            </a:xfrm>
            <a:custGeom>
              <a:avLst/>
              <a:gdLst/>
              <a:ahLst/>
              <a:cxnLst/>
              <a:rect r="r" b="b" t="t" l="l"/>
              <a:pathLst>
                <a:path h="10286873" w="8606155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4"/>
              <a:stretch>
                <a:fillRect l="-28801" t="0" r="-50549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1200150"/>
            <a:ext cx="5935366" cy="2097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71"/>
              </a:lnSpc>
            </a:pPr>
            <a:r>
              <a:rPr lang="en-US" sz="8236" spc="-485">
                <a:solidFill>
                  <a:srgbClr val="263F6B"/>
                </a:solidFill>
                <a:latin typeface="Montserrat Ultra-Bold Italics"/>
              </a:rPr>
              <a:t>TABLE OF CONTENTS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00310" y="4637791"/>
            <a:ext cx="6123635" cy="343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5624"/>
              </a:lnSpc>
              <a:buFont typeface="Arial"/>
              <a:buChar char="•"/>
            </a:pPr>
            <a:r>
              <a:rPr lang="en-US" sz="2499" spc="49">
                <a:solidFill>
                  <a:srgbClr val="FFFFFF"/>
                </a:solidFill>
                <a:latin typeface="Montserrat"/>
              </a:rPr>
              <a:t>Introduction</a:t>
            </a:r>
          </a:p>
          <a:p>
            <a:pPr algn="l" marL="539749" indent="-269875" lvl="1">
              <a:lnSpc>
                <a:spcPts val="5624"/>
              </a:lnSpc>
              <a:buFont typeface="Arial"/>
              <a:buChar char="•"/>
            </a:pPr>
            <a:r>
              <a:rPr lang="en-US" sz="2499" spc="49">
                <a:solidFill>
                  <a:srgbClr val="FFFFFF"/>
                </a:solidFill>
                <a:latin typeface="Montserrat"/>
              </a:rPr>
              <a:t>Conceptual design</a:t>
            </a:r>
          </a:p>
          <a:p>
            <a:pPr algn="l" marL="539749" indent="-269875" lvl="1">
              <a:lnSpc>
                <a:spcPts val="5624"/>
              </a:lnSpc>
              <a:buFont typeface="Arial"/>
              <a:buChar char="•"/>
            </a:pPr>
            <a:r>
              <a:rPr lang="en-US" sz="2499" spc="49">
                <a:solidFill>
                  <a:srgbClr val="FFFFFF"/>
                </a:solidFill>
                <a:latin typeface="Montserrat"/>
              </a:rPr>
              <a:t>Implementation</a:t>
            </a:r>
          </a:p>
          <a:p>
            <a:pPr algn="l" marL="539749" indent="-269875" lvl="1">
              <a:lnSpc>
                <a:spcPts val="5624"/>
              </a:lnSpc>
              <a:buFont typeface="Arial"/>
              <a:buChar char="•"/>
            </a:pPr>
            <a:r>
              <a:rPr lang="en-US" sz="2499" spc="49">
                <a:solidFill>
                  <a:srgbClr val="FFFFFF"/>
                </a:solidFill>
                <a:latin typeface="Montserrat"/>
              </a:rPr>
              <a:t>Conclusion</a:t>
            </a:r>
          </a:p>
          <a:p>
            <a:pPr algn="l">
              <a:lnSpc>
                <a:spcPts val="5624"/>
              </a:lnSpc>
            </a:pP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5476242" y="8956802"/>
            <a:ext cx="1783058" cy="295015"/>
          </a:xfrm>
          <a:custGeom>
            <a:avLst/>
            <a:gdLst/>
            <a:ahLst/>
            <a:cxnLst/>
            <a:rect r="r" b="b" t="t" l="l"/>
            <a:pathLst>
              <a:path h="295015" w="1783058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name="AutoShape 3" id="3"/>
          <p:cNvSpPr/>
          <p:nvPr/>
        </p:nvSpPr>
        <p:spPr>
          <a:xfrm rot="2700000">
            <a:off x="-2646503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AutoShape 4" id="4"/>
          <p:cNvSpPr/>
          <p:nvPr/>
        </p:nvSpPr>
        <p:spPr>
          <a:xfrm rot="2700000">
            <a:off x="15641497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grpSp>
        <p:nvGrpSpPr>
          <p:cNvPr name="Group 5" id="5"/>
          <p:cNvGrpSpPr/>
          <p:nvPr/>
        </p:nvGrpSpPr>
        <p:grpSpPr>
          <a:xfrm rot="0">
            <a:off x="3243709" y="4075422"/>
            <a:ext cx="10374318" cy="2018923"/>
            <a:chOff x="0" y="0"/>
            <a:chExt cx="3405553" cy="6627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405553" cy="662747"/>
            </a:xfrm>
            <a:custGeom>
              <a:avLst/>
              <a:gdLst/>
              <a:ahLst/>
              <a:cxnLst/>
              <a:rect r="r" b="b" t="t" l="l"/>
              <a:pathLst>
                <a:path h="662747" w="3405553">
                  <a:moveTo>
                    <a:pt x="3281093" y="662747"/>
                  </a:moveTo>
                  <a:lnTo>
                    <a:pt x="124460" y="662747"/>
                  </a:lnTo>
                  <a:cubicBezTo>
                    <a:pt x="55880" y="662747"/>
                    <a:pt x="0" y="606867"/>
                    <a:pt x="0" y="53828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281094" y="0"/>
                  </a:lnTo>
                  <a:cubicBezTo>
                    <a:pt x="3349673" y="0"/>
                    <a:pt x="3405553" y="55880"/>
                    <a:pt x="3405553" y="124460"/>
                  </a:cubicBezTo>
                  <a:lnTo>
                    <a:pt x="3405553" y="538287"/>
                  </a:lnTo>
                  <a:cubicBezTo>
                    <a:pt x="3405553" y="606867"/>
                    <a:pt x="3349673" y="662747"/>
                    <a:pt x="3281094" y="662747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-6045599" y="250498"/>
            <a:ext cx="8253464" cy="1309890"/>
            <a:chOff x="0" y="0"/>
            <a:chExt cx="4161103" cy="660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161103" cy="660400"/>
            </a:xfrm>
            <a:custGeom>
              <a:avLst/>
              <a:gdLst/>
              <a:ahLst/>
              <a:cxnLst/>
              <a:rect r="r" b="b" t="t" l="l"/>
              <a:pathLst>
                <a:path h="660400" w="4161103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1597868" y="250498"/>
            <a:ext cx="8253464" cy="1309890"/>
            <a:chOff x="0" y="0"/>
            <a:chExt cx="4161103" cy="6604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161103" cy="660400"/>
            </a:xfrm>
            <a:custGeom>
              <a:avLst/>
              <a:gdLst/>
              <a:ahLst/>
              <a:cxnLst/>
              <a:rect r="r" b="b" t="t" l="l"/>
              <a:pathLst>
                <a:path h="660400" w="4161103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3243709" y="7448006"/>
            <a:ext cx="10374318" cy="2390568"/>
            <a:chOff x="0" y="0"/>
            <a:chExt cx="2865930" cy="6604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865930" cy="660400"/>
            </a:xfrm>
            <a:custGeom>
              <a:avLst/>
              <a:gdLst/>
              <a:ahLst/>
              <a:cxnLst/>
              <a:rect r="r" b="b" t="t" l="l"/>
              <a:pathLst>
                <a:path h="660400" w="2865930">
                  <a:moveTo>
                    <a:pt x="2741469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741470" y="0"/>
                  </a:lnTo>
                  <a:cubicBezTo>
                    <a:pt x="2810050" y="0"/>
                    <a:pt x="2865930" y="55880"/>
                    <a:pt x="2865930" y="124460"/>
                  </a:cubicBezTo>
                  <a:lnTo>
                    <a:pt x="2865930" y="535940"/>
                  </a:lnTo>
                  <a:cubicBezTo>
                    <a:pt x="2865930" y="604520"/>
                    <a:pt x="2810050" y="660400"/>
                    <a:pt x="2741470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2750789" y="526155"/>
            <a:ext cx="8304154" cy="91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95"/>
              </a:lnSpc>
            </a:pPr>
            <a:r>
              <a:rPr lang="en-US" sz="7036" spc="-415">
                <a:solidFill>
                  <a:srgbClr val="263F6B"/>
                </a:solidFill>
                <a:latin typeface="Montserrat Ultra-Bold Italics"/>
              </a:rPr>
              <a:t>INTRODUCTION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690290" y="4260850"/>
            <a:ext cx="7907578" cy="850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 spc="49">
                <a:solidFill>
                  <a:srgbClr val="FFFFFF"/>
                </a:solidFill>
                <a:latin typeface="Montserrat"/>
              </a:rPr>
              <a:t> Entity relationship diagram explanation</a:t>
            </a:r>
          </a:p>
          <a:p>
            <a:pPr algn="ctr">
              <a:lnSpc>
                <a:spcPts val="349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3690290" y="7704070"/>
            <a:ext cx="6839222" cy="850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 spc="49">
                <a:solidFill>
                  <a:srgbClr val="FFFFFF"/>
                </a:solidFill>
                <a:latin typeface="Montserrat"/>
              </a:rPr>
              <a:t>    Supabase tools and how it works</a:t>
            </a:r>
          </a:p>
          <a:p>
            <a:pPr algn="ctr">
              <a:lnSpc>
                <a:spcPts val="3499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285536" y="1773321"/>
            <a:ext cx="4930507" cy="869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78"/>
              </a:lnSpc>
            </a:pPr>
            <a:r>
              <a:rPr lang="en-US" sz="4041" spc="80">
                <a:solidFill>
                  <a:srgbClr val="263F6B"/>
                </a:solidFill>
                <a:latin typeface="Montserrat Ultra-Bold"/>
              </a:rPr>
              <a:t>OBJECTIVES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09133" y="3090429"/>
            <a:ext cx="6406143" cy="1338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35081" indent="-317541" lvl="1">
              <a:lnSpc>
                <a:spcPts val="5588"/>
              </a:lnSpc>
              <a:buFont typeface="Arial"/>
              <a:buChar char="•"/>
            </a:pPr>
            <a:r>
              <a:rPr lang="en-US" sz="2941" spc="58">
                <a:solidFill>
                  <a:srgbClr val="263F6B"/>
                </a:solidFill>
                <a:latin typeface="Montserrat Ultra-Bold"/>
              </a:rPr>
              <a:t>       Conceptual design</a:t>
            </a:r>
          </a:p>
          <a:p>
            <a:pPr algn="l">
              <a:lnSpc>
                <a:spcPts val="5588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109133" y="6542020"/>
            <a:ext cx="5063415" cy="1338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35081" indent="-317541" lvl="1">
              <a:lnSpc>
                <a:spcPts val="5588"/>
              </a:lnSpc>
              <a:buFont typeface="Arial"/>
              <a:buChar char="•"/>
            </a:pPr>
            <a:r>
              <a:rPr lang="en-US" sz="2941" spc="58">
                <a:solidFill>
                  <a:srgbClr val="263F6B"/>
                </a:solidFill>
                <a:latin typeface="Montserrat Ultra-Bold"/>
              </a:rPr>
              <a:t>      Implementation</a:t>
            </a:r>
          </a:p>
          <a:p>
            <a:pPr algn="ctr">
              <a:lnSpc>
                <a:spcPts val="5588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3690290" y="4953000"/>
            <a:ext cx="7907578" cy="850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 spc="49">
                <a:solidFill>
                  <a:srgbClr val="FFFFFF"/>
                </a:solidFill>
                <a:latin typeface="Montserrat"/>
              </a:rPr>
              <a:t>     Visual representation</a:t>
            </a:r>
          </a:p>
          <a:p>
            <a:pPr algn="l">
              <a:lnSpc>
                <a:spcPts val="3499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3690290" y="8407400"/>
            <a:ext cx="6839222" cy="850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 spc="49">
                <a:solidFill>
                  <a:srgbClr val="FFFFFF"/>
                </a:solidFill>
                <a:latin typeface="Montserrat"/>
              </a:rPr>
              <a:t>    Supabase as a backend as a service </a:t>
            </a:r>
          </a:p>
          <a:p>
            <a:pPr algn="ctr">
              <a:lnSpc>
                <a:spcPts val="3499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3690290" y="9059795"/>
            <a:ext cx="6839222" cy="850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 spc="49">
                <a:solidFill>
                  <a:srgbClr val="FFFFFF"/>
                </a:solidFill>
                <a:latin typeface="Montserrat"/>
              </a:rPr>
              <a:t>    Integrity constraints</a:t>
            </a:r>
          </a:p>
          <a:p>
            <a:pPr algn="ctr">
              <a:lnSpc>
                <a:spcPts val="349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name="AutoShape 3" id="3"/>
          <p:cNvSpPr/>
          <p:nvPr/>
        </p:nvSpPr>
        <p:spPr>
          <a:xfrm rot="2700000">
            <a:off x="-2646503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AutoShape 4" id="4"/>
          <p:cNvSpPr/>
          <p:nvPr/>
        </p:nvSpPr>
        <p:spPr>
          <a:xfrm rot="2700000">
            <a:off x="15641497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grpSp>
        <p:nvGrpSpPr>
          <p:cNvPr name="Group 5" id="5"/>
          <p:cNvGrpSpPr/>
          <p:nvPr/>
        </p:nvGrpSpPr>
        <p:grpSpPr>
          <a:xfrm rot="0">
            <a:off x="-6043698" y="495044"/>
            <a:ext cx="8253464" cy="1309890"/>
            <a:chOff x="0" y="0"/>
            <a:chExt cx="4161103" cy="660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161103" cy="660400"/>
            </a:xfrm>
            <a:custGeom>
              <a:avLst/>
              <a:gdLst/>
              <a:ahLst/>
              <a:cxnLst/>
              <a:rect r="r" b="b" t="t" l="l"/>
              <a:pathLst>
                <a:path h="660400" w="4161103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3180130" y="741559"/>
            <a:ext cx="8253464" cy="1309890"/>
            <a:chOff x="0" y="0"/>
            <a:chExt cx="4161103" cy="660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161103" cy="660400"/>
            </a:xfrm>
            <a:custGeom>
              <a:avLst/>
              <a:gdLst/>
              <a:ahLst/>
              <a:cxnLst/>
              <a:rect r="r" b="b" t="t" l="l"/>
              <a:pathLst>
                <a:path h="660400" w="4161103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2750789" y="893959"/>
            <a:ext cx="9886416" cy="91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95"/>
              </a:lnSpc>
            </a:pPr>
            <a:r>
              <a:rPr lang="en-US" sz="7036" spc="-415">
                <a:solidFill>
                  <a:srgbClr val="263F6B"/>
                </a:solidFill>
                <a:latin typeface="Montserrat Ultra-Bold Italics"/>
              </a:rPr>
              <a:t> CONCEPTUAL DESIGN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690290" y="3498270"/>
            <a:ext cx="13037690" cy="3451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30"/>
              </a:lnSpc>
            </a:pPr>
            <a:r>
              <a:rPr lang="en-US" sz="3307" spc="66">
                <a:solidFill>
                  <a:srgbClr val="000000"/>
                </a:solidFill>
                <a:latin typeface="Montserrat"/>
              </a:rPr>
              <a:t>An Entity-Relationship Diagram (ERD) is a visual representation of the entities, attributes, and relationships within a database system.  ERDs help database designers and developers understand the data requirements and relationships in a clear and concise manner.</a:t>
            </a:r>
          </a:p>
          <a:p>
            <a:pPr algn="l">
              <a:lnSpc>
                <a:spcPts val="463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846951" y="2187485"/>
            <a:ext cx="12584238" cy="869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78"/>
              </a:lnSpc>
            </a:pPr>
            <a:r>
              <a:rPr lang="en-US" sz="4041" spc="80">
                <a:solidFill>
                  <a:srgbClr val="263F6B"/>
                </a:solidFill>
                <a:latin typeface="Montserrat Ultra-Bold"/>
              </a:rPr>
              <a:t>A.   Entity Relational Diagram (ER Diagram)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46951" y="7030057"/>
            <a:ext cx="12584238" cy="663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6671" indent="-328335" lvl="1">
              <a:lnSpc>
                <a:spcPts val="5778"/>
              </a:lnSpc>
              <a:buFont typeface="Arial"/>
              <a:buChar char="•"/>
            </a:pPr>
            <a:r>
              <a:rPr lang="en-US" sz="3041" spc="60">
                <a:solidFill>
                  <a:srgbClr val="263F6B"/>
                </a:solidFill>
                <a:latin typeface="Montserrat Ultra-Bold"/>
              </a:rPr>
              <a:t> Entity and attributes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999351" y="8007438"/>
            <a:ext cx="12584238" cy="663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6671" indent="-328335" lvl="1">
              <a:lnSpc>
                <a:spcPts val="5778"/>
              </a:lnSpc>
              <a:buFont typeface="Arial"/>
              <a:buChar char="•"/>
            </a:pPr>
            <a:r>
              <a:rPr lang="en-US" sz="3041" spc="60">
                <a:solidFill>
                  <a:srgbClr val="263F6B"/>
                </a:solidFill>
                <a:latin typeface="Montserrat Ultra-Bold"/>
              </a:rPr>
              <a:t> Relationships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999351" y="8984819"/>
            <a:ext cx="12584238" cy="663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6671" indent="-328335" lvl="1">
              <a:lnSpc>
                <a:spcPts val="5778"/>
              </a:lnSpc>
              <a:buFont typeface="Arial"/>
              <a:buChar char="•"/>
            </a:pPr>
            <a:r>
              <a:rPr lang="en-US" sz="3041" spc="60">
                <a:solidFill>
                  <a:srgbClr val="263F6B"/>
                </a:solidFill>
                <a:latin typeface="Montserrat Bold"/>
              </a:rPr>
              <a:t>Keys (Primary and foreign keys)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name="AutoShape 3" id="3"/>
          <p:cNvSpPr/>
          <p:nvPr/>
        </p:nvSpPr>
        <p:spPr>
          <a:xfrm rot="2700000">
            <a:off x="-2646503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AutoShape 4" id="4"/>
          <p:cNvSpPr/>
          <p:nvPr/>
        </p:nvSpPr>
        <p:spPr>
          <a:xfrm rot="2700000">
            <a:off x="15641497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grpSp>
        <p:nvGrpSpPr>
          <p:cNvPr name="Group 5" id="5"/>
          <p:cNvGrpSpPr/>
          <p:nvPr/>
        </p:nvGrpSpPr>
        <p:grpSpPr>
          <a:xfrm rot="0">
            <a:off x="-6043698" y="495044"/>
            <a:ext cx="8253464" cy="1309890"/>
            <a:chOff x="0" y="0"/>
            <a:chExt cx="4161103" cy="660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161103" cy="660400"/>
            </a:xfrm>
            <a:custGeom>
              <a:avLst/>
              <a:gdLst/>
              <a:ahLst/>
              <a:cxnLst/>
              <a:rect r="r" b="b" t="t" l="l"/>
              <a:pathLst>
                <a:path h="660400" w="4161103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3180130" y="741559"/>
            <a:ext cx="8253464" cy="1309890"/>
            <a:chOff x="0" y="0"/>
            <a:chExt cx="4161103" cy="660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161103" cy="660400"/>
            </a:xfrm>
            <a:custGeom>
              <a:avLst/>
              <a:gdLst/>
              <a:ahLst/>
              <a:cxnLst/>
              <a:rect r="r" b="b" t="t" l="l"/>
              <a:pathLst>
                <a:path h="660400" w="4161103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3138338" y="3069022"/>
            <a:ext cx="13037690" cy="3451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30"/>
              </a:lnSpc>
            </a:pPr>
            <a:r>
              <a:rPr lang="en-US" sz="3307" spc="66">
                <a:solidFill>
                  <a:srgbClr val="000000"/>
                </a:solidFill>
                <a:latin typeface="Montserrat"/>
              </a:rPr>
              <a:t> The layout of the wireframe is such a way that it shows how the different elements such as headers, footers, navigation bars, content areas, and interactive elements are arranged. In this report, we have provided the Low-Fidelity Wireframes.</a:t>
            </a:r>
          </a:p>
          <a:p>
            <a:pPr algn="l">
              <a:lnSpc>
                <a:spcPts val="463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-805795" y="1881356"/>
            <a:ext cx="12584238" cy="869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78"/>
              </a:lnSpc>
            </a:pPr>
            <a:r>
              <a:rPr lang="en-US" sz="4041" spc="80">
                <a:solidFill>
                  <a:srgbClr val="263F6B"/>
                </a:solidFill>
                <a:latin typeface="Montserrat Ultra-Bold"/>
              </a:rPr>
              <a:t>B.   Visual representation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3F6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000000">
              <a:alpha val="6667"/>
            </a:srgbClr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2271051" y="1028700"/>
            <a:ext cx="12079550" cy="9023275"/>
          </a:xfrm>
          <a:custGeom>
            <a:avLst/>
            <a:gdLst/>
            <a:ahLst/>
            <a:cxnLst/>
            <a:rect r="r" b="b" t="t" l="l"/>
            <a:pathLst>
              <a:path h="9023275" w="12079550">
                <a:moveTo>
                  <a:pt x="0" y="0"/>
                </a:moveTo>
                <a:lnTo>
                  <a:pt x="12079551" y="0"/>
                </a:lnTo>
                <a:lnTo>
                  <a:pt x="12079551" y="9023275"/>
                </a:lnTo>
                <a:lnTo>
                  <a:pt x="0" y="90232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32" r="0" b="-132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40913"/>
            <a:ext cx="5935366" cy="787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15"/>
              </a:lnSpc>
            </a:pPr>
            <a:r>
              <a:rPr lang="en-US" sz="6036" spc="-356">
                <a:solidFill>
                  <a:srgbClr val="FFFFFF"/>
                </a:solidFill>
                <a:latin typeface="Montserrat Ultra-Bold Italics"/>
              </a:rPr>
              <a:t>SUMMARY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3F6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000000">
              <a:alpha val="6667"/>
            </a:srgbClr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591220"/>
            <a:ext cx="16478195" cy="7104561"/>
          </a:xfrm>
          <a:custGeom>
            <a:avLst/>
            <a:gdLst/>
            <a:ahLst/>
            <a:cxnLst/>
            <a:rect r="r" b="b" t="t" l="l"/>
            <a:pathLst>
              <a:path h="7104561" w="16478195">
                <a:moveTo>
                  <a:pt x="0" y="0"/>
                </a:moveTo>
                <a:lnTo>
                  <a:pt x="16478195" y="0"/>
                </a:lnTo>
                <a:lnTo>
                  <a:pt x="16478195" y="7104560"/>
                </a:lnTo>
                <a:lnTo>
                  <a:pt x="0" y="71045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093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267701" y="9049509"/>
            <a:ext cx="13752598" cy="512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5"/>
              </a:lnSpc>
            </a:pPr>
            <a:r>
              <a:rPr lang="en-US" sz="4036" spc="-238">
                <a:solidFill>
                  <a:srgbClr val="FFFFFF"/>
                </a:solidFill>
                <a:latin typeface="Montserrat Ultra-Bold Italics"/>
              </a:rPr>
              <a:t>FIGURE REPRESENTING THE ER DIAGRAM OF OUR APP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name="AutoShape 3" id="3"/>
          <p:cNvSpPr/>
          <p:nvPr/>
        </p:nvSpPr>
        <p:spPr>
          <a:xfrm rot="10087">
            <a:off x="1028665" y="6130773"/>
            <a:ext cx="16230670" cy="0"/>
          </a:xfrm>
          <a:prstGeom prst="line">
            <a:avLst/>
          </a:prstGeom>
          <a:ln cap="rnd" w="952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2726348" y="5922707"/>
            <a:ext cx="511382" cy="511382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25484" y="6710314"/>
            <a:ext cx="4253454" cy="3002395"/>
            <a:chOff x="0" y="0"/>
            <a:chExt cx="1500474" cy="105914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00474" cy="1059143"/>
            </a:xfrm>
            <a:custGeom>
              <a:avLst/>
              <a:gdLst/>
              <a:ahLst/>
              <a:cxnLst/>
              <a:rect r="r" b="b" t="t" l="l"/>
              <a:pathLst>
                <a:path h="1059143" w="1500474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3464407" y="2248975"/>
            <a:ext cx="4685843" cy="3355889"/>
            <a:chOff x="0" y="0"/>
            <a:chExt cx="1323756" cy="94804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23756" cy="948043"/>
            </a:xfrm>
            <a:custGeom>
              <a:avLst/>
              <a:gdLst/>
              <a:ahLst/>
              <a:cxnLst/>
              <a:rect r="r" b="b" t="t" l="l"/>
              <a:pathLst>
                <a:path h="948043" w="1323756">
                  <a:moveTo>
                    <a:pt x="1199296" y="948043"/>
                  </a:moveTo>
                  <a:lnTo>
                    <a:pt x="124460" y="948043"/>
                  </a:lnTo>
                  <a:cubicBezTo>
                    <a:pt x="55880" y="948043"/>
                    <a:pt x="0" y="892163"/>
                    <a:pt x="0" y="82358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199296" y="0"/>
                  </a:lnTo>
                  <a:cubicBezTo>
                    <a:pt x="1267876" y="0"/>
                    <a:pt x="1323756" y="55880"/>
                    <a:pt x="1323756" y="124460"/>
                  </a:cubicBezTo>
                  <a:lnTo>
                    <a:pt x="1323756" y="823583"/>
                  </a:lnTo>
                  <a:cubicBezTo>
                    <a:pt x="1323756" y="892163"/>
                    <a:pt x="1267876" y="948043"/>
                    <a:pt x="1199296" y="948043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656213" y="2302607"/>
            <a:ext cx="4843161" cy="3248625"/>
            <a:chOff x="0" y="0"/>
            <a:chExt cx="1579006" cy="105914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79006" cy="1059143"/>
            </a:xfrm>
            <a:custGeom>
              <a:avLst/>
              <a:gdLst/>
              <a:ahLst/>
              <a:cxnLst/>
              <a:rect r="r" b="b" t="t" l="l"/>
              <a:pathLst>
                <a:path h="1059143" w="1579006">
                  <a:moveTo>
                    <a:pt x="1454546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54546" y="0"/>
                  </a:lnTo>
                  <a:cubicBezTo>
                    <a:pt x="1523126" y="0"/>
                    <a:pt x="1579006" y="55880"/>
                    <a:pt x="1579006" y="124460"/>
                  </a:cubicBezTo>
                  <a:lnTo>
                    <a:pt x="1579006" y="934682"/>
                  </a:lnTo>
                  <a:cubicBezTo>
                    <a:pt x="1579006" y="1003262"/>
                    <a:pt x="1523126" y="1059143"/>
                    <a:pt x="1454546" y="1059143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5807329" y="5922707"/>
            <a:ext cx="511382" cy="511382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1969290" y="5922707"/>
            <a:ext cx="511382" cy="511382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8888309" y="5922707"/>
            <a:ext cx="511382" cy="511382"/>
            <a:chOff x="0" y="0"/>
            <a:chExt cx="6350000" cy="63500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6896598" y="6710314"/>
            <a:ext cx="4881844" cy="3445958"/>
            <a:chOff x="0" y="0"/>
            <a:chExt cx="1500474" cy="105914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500474" cy="1059143"/>
            </a:xfrm>
            <a:custGeom>
              <a:avLst/>
              <a:gdLst/>
              <a:ahLst/>
              <a:cxnLst/>
              <a:rect r="r" b="b" t="t" l="l"/>
              <a:pathLst>
                <a:path h="1059143" w="1500474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5050270" y="5922707"/>
            <a:ext cx="511382" cy="511382"/>
            <a:chOff x="0" y="0"/>
            <a:chExt cx="635000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3120729" y="6710314"/>
            <a:ext cx="4881844" cy="3445958"/>
            <a:chOff x="0" y="0"/>
            <a:chExt cx="1500474" cy="105914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500474" cy="1059143"/>
            </a:xfrm>
            <a:custGeom>
              <a:avLst/>
              <a:gdLst/>
              <a:ahLst/>
              <a:cxnLst/>
              <a:rect r="r" b="b" t="t" l="l"/>
              <a:pathLst>
                <a:path h="1059143" w="1500474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name="Freeform 24" id="24"/>
          <p:cNvSpPr/>
          <p:nvPr/>
        </p:nvSpPr>
        <p:spPr>
          <a:xfrm flipH="false" flipV="false" rot="0">
            <a:off x="925484" y="2146609"/>
            <a:ext cx="1971199" cy="2007702"/>
          </a:xfrm>
          <a:custGeom>
            <a:avLst/>
            <a:gdLst/>
            <a:ahLst/>
            <a:cxnLst/>
            <a:rect r="r" b="b" t="t" l="l"/>
            <a:pathLst>
              <a:path h="2007702" w="1971199">
                <a:moveTo>
                  <a:pt x="0" y="0"/>
                </a:moveTo>
                <a:lnTo>
                  <a:pt x="1971199" y="0"/>
                </a:lnTo>
                <a:lnTo>
                  <a:pt x="1971199" y="2007703"/>
                </a:lnTo>
                <a:lnTo>
                  <a:pt x="0" y="20077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5561652" y="1510881"/>
            <a:ext cx="1579438" cy="1608687"/>
          </a:xfrm>
          <a:custGeom>
            <a:avLst/>
            <a:gdLst/>
            <a:ahLst/>
            <a:cxnLst/>
            <a:rect r="r" b="b" t="t" l="l"/>
            <a:pathLst>
              <a:path h="1608687" w="1579438">
                <a:moveTo>
                  <a:pt x="0" y="0"/>
                </a:moveTo>
                <a:lnTo>
                  <a:pt x="1579438" y="0"/>
                </a:lnTo>
                <a:lnTo>
                  <a:pt x="1579438" y="1608687"/>
                </a:lnTo>
                <a:lnTo>
                  <a:pt x="0" y="16086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6864399" y="4316564"/>
            <a:ext cx="646089" cy="658053"/>
          </a:xfrm>
          <a:custGeom>
            <a:avLst/>
            <a:gdLst/>
            <a:ahLst/>
            <a:cxnLst/>
            <a:rect r="r" b="b" t="t" l="l"/>
            <a:pathLst>
              <a:path h="658053" w="646089">
                <a:moveTo>
                  <a:pt x="0" y="0"/>
                </a:moveTo>
                <a:lnTo>
                  <a:pt x="646088" y="0"/>
                </a:lnTo>
                <a:lnTo>
                  <a:pt x="646088" y="658054"/>
                </a:lnTo>
                <a:lnTo>
                  <a:pt x="0" y="6580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1360297" y="7110364"/>
            <a:ext cx="3241123" cy="2444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>
                <a:solidFill>
                  <a:srgbClr val="FFFFFF"/>
                </a:solidFill>
                <a:latin typeface="Montserrat Ultra-Bold"/>
              </a:rPr>
              <a:t>Breaks down complex database structures into manageable components.</a:t>
            </a:r>
          </a:p>
          <a:p>
            <a:pPr algn="ctr">
              <a:lnSpc>
                <a:spcPts val="3250"/>
              </a:lnSpc>
            </a:pPr>
          </a:p>
        </p:txBody>
      </p:sp>
      <p:sp>
        <p:nvSpPr>
          <p:cNvPr name="TextBox 28" id="28"/>
          <p:cNvSpPr txBox="true"/>
          <p:nvPr/>
        </p:nvSpPr>
        <p:spPr>
          <a:xfrm rot="0">
            <a:off x="4186767" y="2649891"/>
            <a:ext cx="3241123" cy="2854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>
                <a:solidFill>
                  <a:srgbClr val="FFFFFF"/>
                </a:solidFill>
                <a:latin typeface="Montserrat Ultra-Bold"/>
              </a:rPr>
              <a:t>Provides a clear and organized visual representation of the data structure.</a:t>
            </a:r>
          </a:p>
          <a:p>
            <a:pPr algn="ctr">
              <a:lnSpc>
                <a:spcPts val="3250"/>
              </a:lnSpc>
            </a:pPr>
          </a:p>
        </p:txBody>
      </p:sp>
      <p:sp>
        <p:nvSpPr>
          <p:cNvPr name="TextBox 29" id="29"/>
          <p:cNvSpPr txBox="true"/>
          <p:nvPr/>
        </p:nvSpPr>
        <p:spPr>
          <a:xfrm rot="0">
            <a:off x="10234593" y="2640366"/>
            <a:ext cx="3469393" cy="2625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8"/>
              </a:lnSpc>
            </a:pPr>
            <a:r>
              <a:rPr lang="en-US" sz="2676" spc="53">
                <a:solidFill>
                  <a:srgbClr val="FFFFFF"/>
                </a:solidFill>
                <a:latin typeface="Montserrat Ultra-Bold"/>
              </a:rPr>
              <a:t>Reduces development time and costs by providing a clear blueprint.</a:t>
            </a:r>
          </a:p>
          <a:p>
            <a:pPr algn="ctr">
              <a:lnSpc>
                <a:spcPts val="3478"/>
              </a:lnSpc>
            </a:pPr>
          </a:p>
        </p:txBody>
      </p:sp>
      <p:sp>
        <p:nvSpPr>
          <p:cNvPr name="TextBox 30" id="30"/>
          <p:cNvSpPr txBox="true"/>
          <p:nvPr/>
        </p:nvSpPr>
        <p:spPr>
          <a:xfrm rot="0">
            <a:off x="7523439" y="7207250"/>
            <a:ext cx="3866668" cy="2444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>
                <a:solidFill>
                  <a:srgbClr val="FFFFFF"/>
                </a:solidFill>
                <a:latin typeface="Montserrat Ultra-Bold"/>
              </a:rPr>
              <a:t>Helps in the normalization process by clearly showing how entities are related.</a:t>
            </a:r>
          </a:p>
          <a:p>
            <a:pPr algn="ctr">
              <a:lnSpc>
                <a:spcPts val="3250"/>
              </a:lnSpc>
            </a:pPr>
          </a:p>
        </p:txBody>
      </p:sp>
      <p:sp>
        <p:nvSpPr>
          <p:cNvPr name="TextBox 31" id="31"/>
          <p:cNvSpPr txBox="true"/>
          <p:nvPr/>
        </p:nvSpPr>
        <p:spPr>
          <a:xfrm rot="0">
            <a:off x="13623276" y="7207250"/>
            <a:ext cx="3887211" cy="2444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>
                <a:solidFill>
                  <a:srgbClr val="FFFFFF"/>
                </a:solidFill>
                <a:latin typeface="Montserrat Ultra-Bold"/>
              </a:rPr>
              <a:t> Facilitates effective communication among stakeholders, designers, and developers.</a:t>
            </a:r>
          </a:p>
          <a:p>
            <a:pPr algn="ctr">
              <a:lnSpc>
                <a:spcPts val="3250"/>
              </a:lnSpc>
            </a:pPr>
          </a:p>
        </p:txBody>
      </p:sp>
      <p:sp>
        <p:nvSpPr>
          <p:cNvPr name="TextBox 32" id="32"/>
          <p:cNvSpPr txBox="true"/>
          <p:nvPr/>
        </p:nvSpPr>
        <p:spPr>
          <a:xfrm rot="0">
            <a:off x="536492" y="400876"/>
            <a:ext cx="12584238" cy="869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78"/>
              </a:lnSpc>
            </a:pPr>
            <a:r>
              <a:rPr lang="en-US" sz="4041" spc="80">
                <a:solidFill>
                  <a:srgbClr val="263F6B"/>
                </a:solidFill>
                <a:latin typeface="Montserrat Ultra-Bold"/>
              </a:rPr>
              <a:t>C.   Benefits of using an ER diagram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53206">
            <a:off x="251054" y="3852388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name="AutoShape 3" id="3"/>
          <p:cNvSpPr/>
          <p:nvPr/>
        </p:nvSpPr>
        <p:spPr>
          <a:xfrm rot="2700000">
            <a:off x="-2646503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name="AutoShape 4" id="4"/>
          <p:cNvSpPr/>
          <p:nvPr/>
        </p:nvSpPr>
        <p:spPr>
          <a:xfrm rot="2700000">
            <a:off x="15641497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grpSp>
        <p:nvGrpSpPr>
          <p:cNvPr name="Group 5" id="5"/>
          <p:cNvGrpSpPr/>
          <p:nvPr/>
        </p:nvGrpSpPr>
        <p:grpSpPr>
          <a:xfrm rot="0">
            <a:off x="-4857862" y="495044"/>
            <a:ext cx="8253464" cy="1309890"/>
            <a:chOff x="0" y="0"/>
            <a:chExt cx="4161103" cy="660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161103" cy="660400"/>
            </a:xfrm>
            <a:custGeom>
              <a:avLst/>
              <a:gdLst/>
              <a:ahLst/>
              <a:cxnLst/>
              <a:rect r="r" b="b" t="t" l="l"/>
              <a:pathLst>
                <a:path h="660400" w="4161103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3142800" y="741559"/>
            <a:ext cx="8253464" cy="1309890"/>
            <a:chOff x="0" y="0"/>
            <a:chExt cx="4161103" cy="660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161103" cy="660400"/>
            </a:xfrm>
            <a:custGeom>
              <a:avLst/>
              <a:gdLst/>
              <a:ahLst/>
              <a:cxnLst/>
              <a:rect r="r" b="b" t="t" l="l"/>
              <a:pathLst>
                <a:path h="660400" w="4161103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3808510" y="893959"/>
            <a:ext cx="8304154" cy="91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95"/>
              </a:lnSpc>
            </a:pPr>
            <a:r>
              <a:rPr lang="en-US" sz="7036" spc="-415">
                <a:solidFill>
                  <a:srgbClr val="263F6B"/>
                </a:solidFill>
                <a:latin typeface="Montserrat Ultra-Bold Italics"/>
              </a:rPr>
              <a:t>IMPLEMENTATION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027633" y="2684114"/>
            <a:ext cx="14529443" cy="4416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23"/>
              </a:lnSpc>
            </a:pPr>
          </a:p>
          <a:p>
            <a:pPr algn="l">
              <a:lnSpc>
                <a:spcPts val="4423"/>
              </a:lnSpc>
            </a:pPr>
            <a:r>
              <a:rPr lang="en-US" sz="3159" spc="63">
                <a:solidFill>
                  <a:srgbClr val="212423"/>
                </a:solidFill>
                <a:latin typeface="Montserrat"/>
              </a:rPr>
              <a:t> Supabase is an open-source platform designed to streamline the development of modern web and mobile applications. It provides developers with a robust set of tools and services centered around database management, authentication, serverless functions, and real-time data synchronization. It provides some functions such as</a:t>
            </a:r>
          </a:p>
          <a:p>
            <a:pPr algn="l">
              <a:lnSpc>
                <a:spcPts val="4423"/>
              </a:lnSpc>
            </a:pPr>
          </a:p>
          <a:p>
            <a:pPr algn="ctr">
              <a:lnSpc>
                <a:spcPts val="4423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1938566"/>
            <a:ext cx="10384391" cy="1618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28"/>
              </a:lnSpc>
            </a:pPr>
            <a:r>
              <a:rPr lang="en-US" sz="3541" spc="70">
                <a:solidFill>
                  <a:srgbClr val="263F6B"/>
                </a:solidFill>
                <a:latin typeface="Montserrat Ultra-Bold"/>
              </a:rPr>
              <a:t>    a.  Logical design with supabase</a:t>
            </a:r>
          </a:p>
          <a:p>
            <a:pPr algn="ctr">
              <a:lnSpc>
                <a:spcPts val="6728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2281888" y="7690886"/>
            <a:ext cx="5678699" cy="663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56671" indent="-328335" lvl="1">
              <a:lnSpc>
                <a:spcPts val="5778"/>
              </a:lnSpc>
              <a:buFont typeface="Arial"/>
              <a:buChar char="•"/>
            </a:pPr>
            <a:r>
              <a:rPr lang="en-US" sz="3041" spc="60">
                <a:solidFill>
                  <a:srgbClr val="263F6B"/>
                </a:solidFill>
                <a:latin typeface="Montserrat Ultra-Bold"/>
              </a:rPr>
              <a:t>Metadata Management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281888" y="8705732"/>
            <a:ext cx="5678699" cy="663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6671" indent="-328335" lvl="1">
              <a:lnSpc>
                <a:spcPts val="5778"/>
              </a:lnSpc>
              <a:buFont typeface="Arial"/>
              <a:buChar char="•"/>
            </a:pPr>
            <a:r>
              <a:rPr lang="en-US" sz="3041" spc="60">
                <a:solidFill>
                  <a:srgbClr val="263F6B"/>
                </a:solidFill>
                <a:latin typeface="Montserrat Ultra-Bold"/>
              </a:rPr>
              <a:t>  Search and Retrieval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281888" y="6678649"/>
            <a:ext cx="3499197" cy="663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6671" indent="-328335" lvl="1">
              <a:lnSpc>
                <a:spcPts val="5778"/>
              </a:lnSpc>
              <a:buFont typeface="Arial"/>
              <a:buChar char="•"/>
            </a:pPr>
            <a:r>
              <a:rPr lang="en-US" sz="3041" spc="60">
                <a:solidFill>
                  <a:srgbClr val="263F6B"/>
                </a:solidFill>
                <a:latin typeface="Montserrat Ultra-Bold"/>
              </a:rPr>
              <a:t>  Storage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DAGIs6A6MhA</dc:identifier>
  <dcterms:modified xsi:type="dcterms:W3CDTF">2011-08-01T06:04:30Z</dcterms:modified>
  <cp:revision>1</cp:revision>
  <dc:title>FACULTY OF ENGINERRING AND TECHNOLOGY</dc:title>
</cp:coreProperties>
</file>

<file path=docProps/thumbnail.jpeg>
</file>